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E9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0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9D00F363-B4DF-43DB-B89A-4CB48F0A9EA9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E4F1696-B5A4-45F4-AF5D-29C43FD27BD9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0F363-B4DF-43DB-B89A-4CB48F0A9EA9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F1696-B5A4-45F4-AF5D-29C43FD27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0F363-B4DF-43DB-B89A-4CB48F0A9EA9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F1696-B5A4-45F4-AF5D-29C43FD27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0F363-B4DF-43DB-B89A-4CB48F0A9EA9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F1696-B5A4-45F4-AF5D-29C43FD27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0F363-B4DF-43DB-B89A-4CB48F0A9EA9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F1696-B5A4-45F4-AF5D-29C43FD27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0F363-B4DF-43DB-B89A-4CB48F0A9EA9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F1696-B5A4-45F4-AF5D-29C43FD27BD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0F363-B4DF-43DB-B89A-4CB48F0A9EA9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F1696-B5A4-45F4-AF5D-29C43FD27BD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0F363-B4DF-43DB-B89A-4CB48F0A9EA9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F1696-B5A4-45F4-AF5D-29C43FD27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0F363-B4DF-43DB-B89A-4CB48F0A9EA9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F1696-B5A4-45F4-AF5D-29C43FD27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0F363-B4DF-43DB-B89A-4CB48F0A9EA9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F1696-B5A4-45F4-AF5D-29C43FD27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0F363-B4DF-43DB-B89A-4CB48F0A9EA9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F1696-B5A4-45F4-AF5D-29C43FD27B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9D00F363-B4DF-43DB-B89A-4CB48F0A9EA9}" type="datetimeFigureOut">
              <a:rPr lang="en-US" smtClean="0"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EE4F1696-B5A4-45F4-AF5D-29C43FD27BD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800" dirty="0" err="1" smtClean="0"/>
              <a:t>Pantoum</a:t>
            </a:r>
            <a:endParaRPr lang="en-US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Ms. Campbell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8544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/>
              <a:t>What is a </a:t>
            </a:r>
            <a:r>
              <a:rPr lang="en-US" sz="7200" dirty="0" err="1" smtClean="0"/>
              <a:t>Pantoum</a:t>
            </a:r>
            <a:r>
              <a:rPr lang="en-US" sz="7200" dirty="0" smtClean="0"/>
              <a:t>?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4663"/>
            <a:ext cx="3048000" cy="3951337"/>
          </a:xfrm>
        </p:spPr>
        <p:txBody>
          <a:bodyPr>
            <a:normAutofit fontScale="92500"/>
          </a:bodyPr>
          <a:lstStyle/>
          <a:p>
            <a:r>
              <a:rPr lang="en-US" sz="4000" dirty="0" smtClean="0"/>
              <a:t> A Malaysian verse form</a:t>
            </a:r>
          </a:p>
          <a:p>
            <a:r>
              <a:rPr lang="en-US" sz="4000" dirty="0" smtClean="0"/>
              <a:t> Adapted by French poets</a:t>
            </a:r>
          </a:p>
          <a:p>
            <a:r>
              <a:rPr lang="en-US" sz="4000" dirty="0" smtClean="0"/>
              <a:t> Imitated in English</a:t>
            </a:r>
            <a:endParaRPr lang="en-US" sz="4000" dirty="0"/>
          </a:p>
        </p:txBody>
      </p:sp>
      <p:pic>
        <p:nvPicPr>
          <p:cNvPr id="1026" name="Picture 2" descr="http://www.chinatownconnection.com/images/malayma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2057400"/>
            <a:ext cx="5295900" cy="4105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88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36563"/>
            <a:ext cx="8534400" cy="1442674"/>
          </a:xfrm>
        </p:spPr>
        <p:txBody>
          <a:bodyPr/>
          <a:lstStyle/>
          <a:p>
            <a:r>
              <a:rPr lang="en-US" sz="7200" dirty="0" smtClean="0"/>
              <a:t>How do I Write One?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648200"/>
          </a:xfrm>
        </p:spPr>
        <p:txBody>
          <a:bodyPr>
            <a:normAutofit lnSpcReduction="10000"/>
          </a:bodyPr>
          <a:lstStyle/>
          <a:p>
            <a:r>
              <a:rPr lang="en-US" sz="4000" dirty="0" smtClean="0"/>
              <a:t> A series of quatrains</a:t>
            </a:r>
          </a:p>
          <a:p>
            <a:pPr lvl="2"/>
            <a:r>
              <a:rPr lang="en-US" sz="2600" dirty="0" smtClean="0"/>
              <a:t> FOUR line stanzas</a:t>
            </a:r>
            <a:endParaRPr lang="en-US" sz="2600" dirty="0"/>
          </a:p>
          <a:p>
            <a:endParaRPr lang="en-US" dirty="0" smtClean="0"/>
          </a:p>
          <a:p>
            <a:r>
              <a:rPr lang="en-US" sz="3600" dirty="0"/>
              <a:t> </a:t>
            </a:r>
            <a:r>
              <a:rPr lang="en-US" sz="3600" dirty="0" smtClean="0"/>
              <a:t>The SECOND and FOURTH line of each quatrain repeats as the first and third line of the next stanza</a:t>
            </a:r>
          </a:p>
          <a:p>
            <a:endParaRPr lang="en-US" sz="3600" dirty="0"/>
          </a:p>
          <a:p>
            <a:r>
              <a:rPr lang="en-US" sz="3600" dirty="0" smtClean="0"/>
              <a:t> Lines 1 &amp; 3 rhyme and lines 2&amp;4 rhyme</a:t>
            </a:r>
            <a:endParaRPr lang="en-US" sz="4000" dirty="0" smtClean="0"/>
          </a:p>
        </p:txBody>
      </p:sp>
    </p:spTree>
    <p:extLst>
      <p:ext uri="{BB962C8B-B14F-4D97-AF65-F5344CB8AC3E}">
        <p14:creationId xmlns:p14="http://schemas.microsoft.com/office/powerpoint/2010/main" val="338420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990600" y="304800"/>
            <a:ext cx="4343400" cy="6019800"/>
          </a:xfrm>
          <a:prstGeom prst="roundRect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563475"/>
            <a:ext cx="1981200" cy="56087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line </a:t>
            </a:r>
            <a:r>
              <a:rPr lang="en-US" b="1" dirty="0" smtClean="0"/>
              <a:t>1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>
                <a:solidFill>
                  <a:srgbClr val="C00000"/>
                </a:solidFill>
              </a:rPr>
              <a:t>line </a:t>
            </a:r>
            <a:r>
              <a:rPr lang="en-US" b="1" dirty="0" smtClean="0">
                <a:solidFill>
                  <a:srgbClr val="C00000"/>
                </a:solidFill>
              </a:rPr>
              <a:t>2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line </a:t>
            </a:r>
            <a:r>
              <a:rPr lang="en-US" b="1" dirty="0" smtClean="0"/>
              <a:t>3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>
                <a:solidFill>
                  <a:srgbClr val="0070C0"/>
                </a:solidFill>
              </a:rPr>
              <a:t>line 4</a:t>
            </a:r>
            <a:endParaRPr lang="en-US" b="1" dirty="0" smtClean="0">
              <a:solidFill>
                <a:srgbClr val="0070C0"/>
              </a:solidFill>
            </a:endParaRPr>
          </a:p>
          <a:p>
            <a:pPr algn="ctr"/>
            <a:endParaRPr lang="en-US" b="1" dirty="0"/>
          </a:p>
          <a:p>
            <a:pPr marL="0" indent="0" algn="ctr">
              <a:buNone/>
            </a:pPr>
            <a:r>
              <a:rPr lang="en-US" b="1" dirty="0">
                <a:solidFill>
                  <a:srgbClr val="C00000"/>
                </a:solidFill>
              </a:rPr>
              <a:t>line 2</a:t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b="1" dirty="0">
                <a:solidFill>
                  <a:srgbClr val="00B050"/>
                </a:solidFill>
              </a:rPr>
              <a:t>line </a:t>
            </a:r>
            <a:r>
              <a:rPr lang="en-US" b="1" dirty="0" smtClean="0">
                <a:solidFill>
                  <a:srgbClr val="00B050"/>
                </a:solidFill>
              </a:rPr>
              <a:t>5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>
                <a:solidFill>
                  <a:srgbClr val="0070C0"/>
                </a:solidFill>
              </a:rPr>
              <a:t>line 4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>
                <a:solidFill>
                  <a:srgbClr val="FFC000"/>
                </a:solidFill>
              </a:rPr>
              <a:t>line 6</a:t>
            </a:r>
            <a:endParaRPr lang="en-US" b="1" dirty="0" smtClean="0">
              <a:solidFill>
                <a:srgbClr val="FFC000"/>
              </a:solidFill>
            </a:endParaRPr>
          </a:p>
          <a:p>
            <a:pPr algn="ctr"/>
            <a:endParaRPr lang="en-US" b="1" dirty="0"/>
          </a:p>
          <a:p>
            <a:pPr marL="0" indent="0" algn="ctr">
              <a:buNone/>
            </a:pPr>
            <a:r>
              <a:rPr lang="en-US" b="1" dirty="0">
                <a:solidFill>
                  <a:srgbClr val="00B050"/>
                </a:solidFill>
              </a:rPr>
              <a:t>line 5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line </a:t>
            </a:r>
            <a:r>
              <a:rPr lang="en-US" b="1" dirty="0" smtClean="0"/>
              <a:t>7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>
                <a:solidFill>
                  <a:srgbClr val="FFC000"/>
                </a:solidFill>
              </a:rPr>
              <a:t>line </a:t>
            </a:r>
            <a:r>
              <a:rPr lang="en-US" b="1" dirty="0" smtClean="0">
                <a:solidFill>
                  <a:srgbClr val="FFC000"/>
                </a:solidFill>
              </a:rPr>
              <a:t>6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line </a:t>
            </a:r>
            <a:r>
              <a:rPr lang="en-US" b="1" dirty="0" smtClean="0"/>
              <a:t>8</a:t>
            </a:r>
            <a:endParaRPr lang="en-US" b="1" dirty="0"/>
          </a:p>
          <a:p>
            <a:pPr marL="0" indent="0" algn="ctr">
              <a:buNone/>
            </a:pPr>
            <a:endParaRPr lang="en-US" b="1" dirty="0"/>
          </a:p>
        </p:txBody>
      </p:sp>
      <p:sp>
        <p:nvSpPr>
          <p:cNvPr id="5" name="Curved Left Arrow 4"/>
          <p:cNvSpPr/>
          <p:nvPr/>
        </p:nvSpPr>
        <p:spPr>
          <a:xfrm>
            <a:off x="3733800" y="1066800"/>
            <a:ext cx="990600" cy="19812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urved Left Arrow 5"/>
          <p:cNvSpPr/>
          <p:nvPr/>
        </p:nvSpPr>
        <p:spPr>
          <a:xfrm>
            <a:off x="3733800" y="1803816"/>
            <a:ext cx="990600" cy="1981200"/>
          </a:xfrm>
          <a:prstGeom prst="curvedLef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urved Right Arrow 8"/>
          <p:cNvSpPr/>
          <p:nvPr/>
        </p:nvSpPr>
        <p:spPr>
          <a:xfrm>
            <a:off x="1600200" y="3048000"/>
            <a:ext cx="990600" cy="1981200"/>
          </a:xfrm>
          <a:prstGeom prst="curved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urved Right Arrow 9"/>
          <p:cNvSpPr/>
          <p:nvPr/>
        </p:nvSpPr>
        <p:spPr>
          <a:xfrm>
            <a:off x="1600200" y="3785016"/>
            <a:ext cx="990600" cy="1981200"/>
          </a:xfrm>
          <a:prstGeom prst="curv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562600" y="304799"/>
            <a:ext cx="2590800" cy="3276601"/>
          </a:xfrm>
          <a:prstGeom prst="roundRect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867400" y="533400"/>
            <a:ext cx="1981200" cy="2756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Final Stanza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b="1" dirty="0" smtClean="0"/>
              <a:t>line 7</a:t>
            </a:r>
          </a:p>
          <a:p>
            <a:pPr marL="0" indent="0" algn="ctr">
              <a:buNone/>
            </a:pPr>
            <a:r>
              <a:rPr lang="en-US" b="1" dirty="0"/>
              <a:t>l</a:t>
            </a:r>
            <a:r>
              <a:rPr lang="en-US" b="1" dirty="0" smtClean="0"/>
              <a:t>ine 3</a:t>
            </a:r>
          </a:p>
          <a:p>
            <a:pPr marL="0" indent="0" algn="ctr">
              <a:buNone/>
            </a:pPr>
            <a:r>
              <a:rPr lang="en-US" b="1" dirty="0"/>
              <a:t>l</a:t>
            </a:r>
            <a:r>
              <a:rPr lang="en-US" b="1" dirty="0" smtClean="0"/>
              <a:t>ine 8</a:t>
            </a:r>
          </a:p>
          <a:p>
            <a:pPr marL="0" indent="0" algn="ctr">
              <a:buNone/>
            </a:pPr>
            <a:r>
              <a:rPr lang="en-US" b="1" dirty="0"/>
              <a:t>l</a:t>
            </a:r>
            <a:r>
              <a:rPr lang="en-US" b="1" dirty="0" smtClean="0"/>
              <a:t>ine 1</a:t>
            </a:r>
          </a:p>
          <a:p>
            <a:pPr marL="0" indent="0" algn="ctr">
              <a:buFont typeface="Rage Italic" pitchFamily="66" charset="0"/>
              <a:buNone/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5562600" y="3785016"/>
            <a:ext cx="2590800" cy="2615784"/>
          </a:xfrm>
          <a:prstGeom prst="roundRect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67400" y="4038600"/>
            <a:ext cx="1981200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784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173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NOTE:</a:t>
            </a:r>
          </a:p>
          <a:p>
            <a:pPr marL="0" indent="0" algn="ctr">
              <a:buNone/>
            </a:pPr>
            <a:r>
              <a:rPr lang="en-US" b="1" dirty="0" smtClean="0"/>
              <a:t>A </a:t>
            </a:r>
            <a:r>
              <a:rPr lang="en-US" b="1" dirty="0" err="1" smtClean="0"/>
              <a:t>Pantoum</a:t>
            </a:r>
            <a:r>
              <a:rPr lang="en-US" b="1" dirty="0" smtClean="0"/>
              <a:t> can have any number of lines!</a:t>
            </a:r>
          </a:p>
          <a:p>
            <a:pPr marL="0" indent="0" algn="ctr">
              <a:buFont typeface="Rage Italic" pitchFamily="66" charset="0"/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7746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2" grpId="0" animBg="1"/>
      <p:bldP spid="13" grpId="0"/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228600"/>
            <a:ext cx="44958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Desert Dawning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Anne Johnson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The desert awakes with a whispered sigh</a:t>
            </a:r>
            <a:r>
              <a:rPr lang="en-US" dirty="0" smtClean="0"/>
              <a:t>. 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A jackrabbit scurries through the </a:t>
            </a:r>
            <a:r>
              <a:rPr lang="en-US" dirty="0" smtClean="0"/>
              <a:t>brush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/>
              <a:t>while </a:t>
            </a:r>
            <a:r>
              <a:rPr lang="en-US" dirty="0"/>
              <a:t>far above a raven cries</a:t>
            </a:r>
            <a:r>
              <a:rPr lang="en-US" dirty="0" smtClean="0"/>
              <a:t>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Dawn breaks from a frozen hush</a:t>
            </a:r>
            <a:r>
              <a:rPr lang="en-US" dirty="0" smtClean="0"/>
              <a:t>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A jackrabbit scurries through the </a:t>
            </a:r>
            <a:r>
              <a:rPr lang="en-US" dirty="0" smtClean="0"/>
              <a:t>brush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bent on finding food to eat</a:t>
            </a:r>
            <a:r>
              <a:rPr lang="en-US" dirty="0" smtClean="0"/>
              <a:t>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Dawn breaks from a frozen hush,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the cold chill of the night retreats.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Bent on finding food to eat,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a roadrunner darts across the sand.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The cold chill of the night retreats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as fiery warmth fills the land.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48200" y="1066800"/>
            <a:ext cx="4267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roadrunner darts across the sand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/>
              <a:t>in the shadow of a towering saguaro.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/>
              <a:t>As fiery warmth fills the land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/>
              <a:t>the cactus wren peers at a beetle below.</a:t>
            </a:r>
          </a:p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the shadow of a towering saguaro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a bevy of quail march by in a line.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The cactus wren peers at a beetle below.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On a sunny rock the lizard reclines.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A bevy of quail march by in a line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while far above a raven cries.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On a sunny rock the lizard reclines.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/>
              <a:t>The desert awakes with a whispered sigh.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endParaRPr lang="en-US" dirty="0"/>
          </a:p>
        </p:txBody>
      </p:sp>
      <p:pic>
        <p:nvPicPr>
          <p:cNvPr id="2050" name="Picture 2" descr="http://i.pbase.com/o4/75/47975/1/91486638.kC5dRSAv.DesertSunrise_799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181600"/>
            <a:ext cx="42672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90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err="1" smtClean="0"/>
              <a:t>Pantoum</a:t>
            </a:r>
            <a:r>
              <a:rPr lang="en-US" sz="7200" dirty="0" smtClean="0"/>
              <a:t> Puzzle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8388"/>
            <a:ext cx="4343400" cy="3951337"/>
          </a:xfrm>
        </p:spPr>
        <p:txBody>
          <a:bodyPr>
            <a:normAutofit/>
          </a:bodyPr>
          <a:lstStyle/>
          <a:p>
            <a:r>
              <a:rPr lang="en-US" sz="4000" dirty="0" smtClean="0"/>
              <a:t> Use the “puzzle pieces” provided to reconstruct a </a:t>
            </a:r>
            <a:r>
              <a:rPr lang="en-US" sz="4000" dirty="0" err="1" smtClean="0"/>
              <a:t>Pantoum</a:t>
            </a:r>
            <a:endParaRPr lang="en-US" sz="4000" dirty="0"/>
          </a:p>
        </p:txBody>
      </p:sp>
      <p:pic>
        <p:nvPicPr>
          <p:cNvPr id="3074" name="Picture 2" descr="http://faculty.weber.edu/pstewart/images/puzz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6572">
            <a:off x="4261285" y="1699026"/>
            <a:ext cx="4808296" cy="444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30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err="1" smtClean="0"/>
              <a:t>Pantoum</a:t>
            </a:r>
            <a:r>
              <a:rPr lang="en-US" sz="7200" dirty="0" smtClean="0"/>
              <a:t> Writing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038388"/>
            <a:ext cx="8001000" cy="42100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/>
              <a:t>Use the rest of class time to write a </a:t>
            </a:r>
            <a:r>
              <a:rPr lang="en-US" sz="4000" dirty="0" err="1" smtClean="0"/>
              <a:t>Pantoum</a:t>
            </a:r>
            <a:r>
              <a:rPr lang="en-US" sz="4000" dirty="0" smtClean="0"/>
              <a:t> to hand in for feedback</a:t>
            </a:r>
          </a:p>
          <a:p>
            <a:pPr marL="0" indent="0" algn="ctr">
              <a:buNone/>
            </a:pPr>
            <a:endParaRPr lang="en-US" sz="2000" dirty="0"/>
          </a:p>
          <a:p>
            <a:pPr marL="0" indent="0" algn="ctr">
              <a:buNone/>
            </a:pPr>
            <a:r>
              <a:rPr lang="en-US" sz="3200" dirty="0" smtClean="0"/>
              <a:t>Topic Suggestions:</a:t>
            </a:r>
          </a:p>
          <a:p>
            <a:pPr marL="0" indent="0" algn="ctr">
              <a:buNone/>
            </a:pPr>
            <a:r>
              <a:rPr lang="en-US" dirty="0" smtClean="0"/>
              <a:t>Mornings</a:t>
            </a:r>
          </a:p>
          <a:p>
            <a:pPr marL="0" indent="0" algn="ctr">
              <a:buNone/>
            </a:pPr>
            <a:r>
              <a:rPr lang="en-US" dirty="0" smtClean="0"/>
              <a:t>Hockey</a:t>
            </a:r>
          </a:p>
          <a:p>
            <a:pPr marL="0" indent="0" algn="ctr">
              <a:buNone/>
            </a:pPr>
            <a:r>
              <a:rPr lang="en-US" dirty="0" smtClean="0"/>
              <a:t>Music</a:t>
            </a:r>
          </a:p>
          <a:p>
            <a:pPr marL="0" indent="0" algn="ctr">
              <a:buNone/>
            </a:pPr>
            <a:r>
              <a:rPr lang="en-US" dirty="0" smtClean="0"/>
              <a:t>Nature</a:t>
            </a:r>
          </a:p>
          <a:p>
            <a:pPr marL="0" indent="0" algn="ctr">
              <a:buNone/>
            </a:pPr>
            <a:endParaRPr lang="en-US" sz="2800" dirty="0" smtClean="0"/>
          </a:p>
          <a:p>
            <a:pPr marL="0" indent="0" algn="ctr">
              <a:buNone/>
            </a:pPr>
            <a:endParaRPr lang="en-US" sz="2800" dirty="0" smtClean="0"/>
          </a:p>
          <a:p>
            <a:pPr marL="0" indent="0" algn="ctr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2976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Sketchbook</Template>
  <TotalTime>262</TotalTime>
  <Words>137</Words>
  <Application>Microsoft Office PowerPoint</Application>
  <PresentationFormat>On-screen Show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Sketchbook</vt:lpstr>
      <vt:lpstr>Pantoum</vt:lpstr>
      <vt:lpstr>What is a Pantoum?</vt:lpstr>
      <vt:lpstr>How do I Write One?</vt:lpstr>
      <vt:lpstr>PowerPoint Presentation</vt:lpstr>
      <vt:lpstr>PowerPoint Presentation</vt:lpstr>
      <vt:lpstr>Pantoum Puzzle</vt:lpstr>
      <vt:lpstr>Pantoum Writing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Pantoum</dc:title>
  <dc:creator> </dc:creator>
  <cp:lastModifiedBy> </cp:lastModifiedBy>
  <cp:revision>30</cp:revision>
  <dcterms:created xsi:type="dcterms:W3CDTF">2011-10-20T23:25:01Z</dcterms:created>
  <dcterms:modified xsi:type="dcterms:W3CDTF">2011-10-21T03:47:07Z</dcterms:modified>
</cp:coreProperties>
</file>